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73" r:id="rId2"/>
    <p:sldMasterId id="2147483675" r:id="rId3"/>
  </p:sldMasterIdLst>
  <p:notesMasterIdLst>
    <p:notesMasterId r:id="rId26"/>
  </p:notesMasterIdLst>
  <p:sldIdLst>
    <p:sldId id="287" r:id="rId4"/>
    <p:sldId id="257" r:id="rId5"/>
    <p:sldId id="281" r:id="rId6"/>
    <p:sldId id="273" r:id="rId7"/>
    <p:sldId id="294" r:id="rId8"/>
    <p:sldId id="270" r:id="rId9"/>
    <p:sldId id="289" r:id="rId10"/>
    <p:sldId id="291" r:id="rId11"/>
    <p:sldId id="290" r:id="rId12"/>
    <p:sldId id="295" r:id="rId13"/>
    <p:sldId id="296" r:id="rId14"/>
    <p:sldId id="279" r:id="rId15"/>
    <p:sldId id="271" r:id="rId16"/>
    <p:sldId id="272" r:id="rId17"/>
    <p:sldId id="274" r:id="rId18"/>
    <p:sldId id="284" r:id="rId19"/>
    <p:sldId id="283" r:id="rId20"/>
    <p:sldId id="276" r:id="rId21"/>
    <p:sldId id="277" r:id="rId22"/>
    <p:sldId id="297" r:id="rId23"/>
    <p:sldId id="298" r:id="rId24"/>
    <p:sldId id="280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0" i="1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0" i="1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0" i="1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0" i="1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0" i="1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8000" i="1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8000" i="1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8000" i="1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8000" i="1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0000FF"/>
    <a:srgbClr val="FF9900"/>
    <a:srgbClr val="FF0066"/>
    <a:srgbClr val="800080"/>
    <a:srgbClr val="99FF66"/>
    <a:srgbClr val="660033"/>
    <a:srgbClr val="00FF00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47" autoAdjust="0"/>
    <p:restoredTop sz="94683" autoAdjust="0"/>
  </p:normalViewPr>
  <p:slideViewPr>
    <p:cSldViewPr>
      <p:cViewPr>
        <p:scale>
          <a:sx n="75" d="100"/>
          <a:sy n="75" d="100"/>
        </p:scale>
        <p:origin x="-378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latin typeface="Arial" charset="0"/>
              </a:defRPr>
            </a:lvl1pPr>
          </a:lstStyle>
          <a:p>
            <a:pPr>
              <a:defRPr/>
            </a:pPr>
            <a:fld id="{085683F6-3AA0-4E37-8BE4-C7040365C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8"/>
              <a:ext cx="4299" cy="3371"/>
              <a:chOff x="0" y="1"/>
              <a:chExt cx="5533" cy="4340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1"/>
                <a:ext cx="5470" cy="4340"/>
                <a:chOff x="0" y="1"/>
                <a:chExt cx="5470" cy="4340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7"/>
                  <a:ext cx="2919" cy="2150"/>
                  <a:chOff x="1265" y="815"/>
                  <a:chExt cx="2919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19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8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5470" cy="4340"/>
                  <a:chOff x="0" y="1"/>
                  <a:chExt cx="5470" cy="4340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3"/>
                    <a:ext cx="1259" cy="2325"/>
                    <a:chOff x="3470" y="1531"/>
                    <a:chExt cx="1259" cy="2325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7"/>
                      <a:ext cx="1725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2" cy="1331"/>
                    <a:chOff x="2864" y="2020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0"/>
                      <a:ext cx="1813" cy="3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4"/>
                    <a:ext cx="2478" cy="1064"/>
                    <a:chOff x="2896" y="1832"/>
                    <a:chExt cx="2478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2" cy="927"/>
                    <a:chOff x="-74" y="1814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4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6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6"/>
                    <a:chOff x="23" y="1591"/>
                    <a:chExt cx="2339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4"/>
                    <a:ext cx="778" cy="1515"/>
                    <a:chOff x="1633" y="102"/>
                    <a:chExt cx="778" cy="1515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9"/>
                      <a:ext cx="591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1"/>
                    <a:ext cx="635" cy="1534"/>
                    <a:chOff x="1935" y="29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5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5"/>
                      <a:ext cx="570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6" cy="566"/>
                    <a:chOff x="2822" y="672"/>
                    <a:chExt cx="1846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3" cy="34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3" cy="717"/>
                    <a:chOff x="2683" y="445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3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8" cy="1520"/>
                    <a:chOff x="2800" y="41"/>
                    <a:chExt cx="638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2"/>
                      <a:ext cx="570" cy="28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0" y="134"/>
                    <a:ext cx="1015" cy="1463"/>
                    <a:chOff x="2936" y="162"/>
                    <a:chExt cx="1015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13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2"/>
                      <a:ext cx="621" cy="422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0"/>
                      <a:ext cx="512" cy="13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5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2"/>
                    <a:chOff x="1455" y="1936"/>
                    <a:chExt cx="766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8"/>
                      <a:ext cx="1595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0"/>
                    <a:ext cx="460" cy="2329"/>
                    <a:chOff x="1953" y="1988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0" y="2693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1" y="3896"/>
                      <a:ext cx="918" cy="47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9"/>
                    <a:ext cx="881" cy="2424"/>
                    <a:chOff x="3181" y="1867"/>
                    <a:chExt cx="881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9" cy="29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4" cy="46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1" cy="2385"/>
                    <a:chOff x="3006" y="1984"/>
                    <a:chExt cx="621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600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4" y="3747"/>
                      <a:ext cx="859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1"/>
                    <a:ext cx="404" cy="2221"/>
                    <a:chOff x="2819" y="2099"/>
                    <a:chExt cx="404" cy="2221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2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8" cy="2185"/>
                    <a:chOff x="2287" y="2135"/>
                    <a:chExt cx="428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2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6"/>
                    <a:ext cx="2568" cy="2047"/>
                  </a:xfrm>
                  <a:custGeom>
                    <a:avLst/>
                    <a:gdLst>
                      <a:gd name="T0" fmla="*/ 2568 w 36729"/>
                      <a:gd name="T1" fmla="*/ 990 h 21600"/>
                      <a:gd name="T2" fmla="*/ 0 w 36729"/>
                      <a:gd name="T3" fmla="*/ 1156 h 21600"/>
                      <a:gd name="T4" fmla="*/ 1246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T0" fmla="*/ 0 w 30473"/>
                      <a:gd name="T1" fmla="*/ 203 h 22305"/>
                      <a:gd name="T2" fmla="*/ 2016 w 30473"/>
                      <a:gd name="T3" fmla="*/ 2379 h 22305"/>
                      <a:gd name="T4" fmla="*/ 587 w 30473"/>
                      <a:gd name="T5" fmla="*/ 2304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T0" fmla="*/ 0 w 34812"/>
                      <a:gd name="T1" fmla="*/ 481 h 22305"/>
                      <a:gd name="T2" fmla="*/ 1426 w 34812"/>
                      <a:gd name="T3" fmla="*/ 2380 h 22305"/>
                      <a:gd name="T4" fmla="*/ 541 w 34812"/>
                      <a:gd name="T5" fmla="*/ 2305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T0" fmla="*/ 0 w 36830"/>
                      <a:gd name="T1" fmla="*/ 670 h 22305"/>
                      <a:gd name="T2" fmla="*/ 2540 w 36830"/>
                      <a:gd name="T3" fmla="*/ 2380 h 22305"/>
                      <a:gd name="T4" fmla="*/ 1051 w 36830"/>
                      <a:gd name="T5" fmla="*/ 2305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T0" fmla="*/ 0 w 31881"/>
                      <a:gd name="T1" fmla="*/ 1068 h 21600"/>
                      <a:gd name="T2" fmla="*/ 1851 w 31881"/>
                      <a:gd name="T3" fmla="*/ 518 h 21600"/>
                      <a:gd name="T4" fmla="*/ 1058 w 31881"/>
                      <a:gd name="T5" fmla="*/ 230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T0" fmla="*/ 0 w 31146"/>
                      <a:gd name="T1" fmla="*/ 481 h 21600"/>
                      <a:gd name="T2" fmla="*/ 763 w 31146"/>
                      <a:gd name="T3" fmla="*/ 1020 h 21600"/>
                      <a:gd name="T4" fmla="*/ 324 w 31146"/>
                      <a:gd name="T5" fmla="*/ 230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64 h 2368"/>
                      <a:gd name="T2" fmla="*/ 240 w 776"/>
                      <a:gd name="T3" fmla="*/ 16 h 2368"/>
                      <a:gd name="T4" fmla="*/ 96 w 776"/>
                      <a:gd name="T5" fmla="*/ 160 h 2368"/>
                      <a:gd name="T6" fmla="*/ 336 w 776"/>
                      <a:gd name="T7" fmla="*/ 160 h 2368"/>
                      <a:gd name="T8" fmla="*/ 192 w 776"/>
                      <a:gd name="T9" fmla="*/ 304 h 2368"/>
                      <a:gd name="T10" fmla="*/ 384 w 776"/>
                      <a:gd name="T11" fmla="*/ 352 h 2368"/>
                      <a:gd name="T12" fmla="*/ 288 w 776"/>
                      <a:gd name="T13" fmla="*/ 448 h 2368"/>
                      <a:gd name="T14" fmla="*/ 480 w 776"/>
                      <a:gd name="T15" fmla="*/ 496 h 2368"/>
                      <a:gd name="T16" fmla="*/ 384 w 776"/>
                      <a:gd name="T17" fmla="*/ 592 h 2368"/>
                      <a:gd name="T18" fmla="*/ 528 w 776"/>
                      <a:gd name="T19" fmla="*/ 640 h 2368"/>
                      <a:gd name="T20" fmla="*/ 480 w 776"/>
                      <a:gd name="T21" fmla="*/ 736 h 2368"/>
                      <a:gd name="T22" fmla="*/ 576 w 776"/>
                      <a:gd name="T23" fmla="*/ 832 h 2368"/>
                      <a:gd name="T24" fmla="*/ 576 w 776"/>
                      <a:gd name="T25" fmla="*/ 928 h 2368"/>
                      <a:gd name="T26" fmla="*/ 672 w 776"/>
                      <a:gd name="T27" fmla="*/ 1072 h 2368"/>
                      <a:gd name="T28" fmla="*/ 624 w 776"/>
                      <a:gd name="T29" fmla="*/ 1216 h 2368"/>
                      <a:gd name="T30" fmla="*/ 720 w 776"/>
                      <a:gd name="T31" fmla="*/ 1312 h 2368"/>
                      <a:gd name="T32" fmla="*/ 672 w 776"/>
                      <a:gd name="T33" fmla="*/ 1456 h 2368"/>
                      <a:gd name="T34" fmla="*/ 720 w 776"/>
                      <a:gd name="T35" fmla="*/ 1600 h 2368"/>
                      <a:gd name="T36" fmla="*/ 672 w 776"/>
                      <a:gd name="T37" fmla="*/ 1696 h 2368"/>
                      <a:gd name="T38" fmla="*/ 768 w 776"/>
                      <a:gd name="T39" fmla="*/ 1840 h 2368"/>
                      <a:gd name="T40" fmla="*/ 720 w 776"/>
                      <a:gd name="T41" fmla="*/ 1984 h 2368"/>
                      <a:gd name="T42" fmla="*/ 768 w 776"/>
                      <a:gd name="T43" fmla="*/ 2176 h 2368"/>
                      <a:gd name="T44" fmla="*/ 720 w 776"/>
                      <a:gd name="T45" fmla="*/ 2224 h 2368"/>
                      <a:gd name="T46" fmla="*/ 768 w 776"/>
                      <a:gd name="T47" fmla="*/ 2368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-1346631">
                  <a:off x="3279" y="1529"/>
                  <a:ext cx="443" cy="837"/>
                </a:xfrm>
                <a:custGeom>
                  <a:avLst/>
                  <a:gdLst>
                    <a:gd name="T0" fmla="*/ 0 w 776"/>
                    <a:gd name="T1" fmla="*/ 64 h 2368"/>
                    <a:gd name="T2" fmla="*/ 240 w 776"/>
                    <a:gd name="T3" fmla="*/ 16 h 2368"/>
                    <a:gd name="T4" fmla="*/ 96 w 776"/>
                    <a:gd name="T5" fmla="*/ 160 h 2368"/>
                    <a:gd name="T6" fmla="*/ 336 w 776"/>
                    <a:gd name="T7" fmla="*/ 160 h 2368"/>
                    <a:gd name="T8" fmla="*/ 192 w 776"/>
                    <a:gd name="T9" fmla="*/ 304 h 2368"/>
                    <a:gd name="T10" fmla="*/ 384 w 776"/>
                    <a:gd name="T11" fmla="*/ 352 h 2368"/>
                    <a:gd name="T12" fmla="*/ 288 w 776"/>
                    <a:gd name="T13" fmla="*/ 448 h 2368"/>
                    <a:gd name="T14" fmla="*/ 480 w 776"/>
                    <a:gd name="T15" fmla="*/ 496 h 2368"/>
                    <a:gd name="T16" fmla="*/ 384 w 776"/>
                    <a:gd name="T17" fmla="*/ 592 h 2368"/>
                    <a:gd name="T18" fmla="*/ 528 w 776"/>
                    <a:gd name="T19" fmla="*/ 640 h 2368"/>
                    <a:gd name="T20" fmla="*/ 480 w 776"/>
                    <a:gd name="T21" fmla="*/ 736 h 2368"/>
                    <a:gd name="T22" fmla="*/ 576 w 776"/>
                    <a:gd name="T23" fmla="*/ 832 h 2368"/>
                    <a:gd name="T24" fmla="*/ 576 w 776"/>
                    <a:gd name="T25" fmla="*/ 928 h 2368"/>
                    <a:gd name="T26" fmla="*/ 672 w 776"/>
                    <a:gd name="T27" fmla="*/ 1072 h 2368"/>
                    <a:gd name="T28" fmla="*/ 624 w 776"/>
                    <a:gd name="T29" fmla="*/ 1216 h 2368"/>
                    <a:gd name="T30" fmla="*/ 720 w 776"/>
                    <a:gd name="T31" fmla="*/ 1312 h 2368"/>
                    <a:gd name="T32" fmla="*/ 672 w 776"/>
                    <a:gd name="T33" fmla="*/ 1456 h 2368"/>
                    <a:gd name="T34" fmla="*/ 720 w 776"/>
                    <a:gd name="T35" fmla="*/ 1600 h 2368"/>
                    <a:gd name="T36" fmla="*/ 672 w 776"/>
                    <a:gd name="T37" fmla="*/ 1696 h 2368"/>
                    <a:gd name="T38" fmla="*/ 768 w 776"/>
                    <a:gd name="T39" fmla="*/ 1840 h 2368"/>
                    <a:gd name="T40" fmla="*/ 720 w 776"/>
                    <a:gd name="T41" fmla="*/ 1984 h 2368"/>
                    <a:gd name="T42" fmla="*/ 768 w 776"/>
                    <a:gd name="T43" fmla="*/ 2176 h 2368"/>
                    <a:gd name="T44" fmla="*/ 720 w 776"/>
                    <a:gd name="T45" fmla="*/ 2224 h 2368"/>
                    <a:gd name="T46" fmla="*/ 768 w 776"/>
                    <a:gd name="T47" fmla="*/ 2368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3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T0" fmla="*/ 537 w 21600"/>
                  <a:gd name="T1" fmla="*/ 0 h 21602"/>
                  <a:gd name="T2" fmla="*/ 2121 w 21600"/>
                  <a:gd name="T3" fmla="*/ 2304 h 21602"/>
                  <a:gd name="T4" fmla="*/ 0 w 21600"/>
                  <a:gd name="T5" fmla="*/ 2229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T0" fmla="*/ 0 w 28940"/>
                  <a:gd name="T1" fmla="*/ 137 h 22305"/>
                  <a:gd name="T2" fmla="*/ 1244 w 28940"/>
                  <a:gd name="T3" fmla="*/ 2379 h 22305"/>
                  <a:gd name="T4" fmla="*/ 316 w 28940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T0" fmla="*/ 0 w 34455"/>
                  <a:gd name="T1" fmla="*/ 452 h 22305"/>
                  <a:gd name="T2" fmla="*/ 2375 w 34455"/>
                  <a:gd name="T3" fmla="*/ 2379 h 22305"/>
                  <a:gd name="T4" fmla="*/ 886 w 34455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T0" fmla="*/ 0 w 34812"/>
                  <a:gd name="T1" fmla="*/ 481 h 22305"/>
                  <a:gd name="T2" fmla="*/ 381 w 34812"/>
                  <a:gd name="T3" fmla="*/ 2379 h 22305"/>
                  <a:gd name="T4" fmla="*/ 145 w 34812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T0" fmla="*/ 0 w 34812"/>
                  <a:gd name="T1" fmla="*/ 481 h 22305"/>
                  <a:gd name="T2" fmla="*/ 1004 w 34812"/>
                  <a:gd name="T3" fmla="*/ 2379 h 22305"/>
                  <a:gd name="T4" fmla="*/ 381 w 34812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7783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784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9FDCA-838C-4510-B23A-1EA01240F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3FD3A-0D51-4FFC-84E8-88DE9D8C2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4AD8E-4EC3-4AFA-ACAA-F48B46968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23D62-02E9-4C4F-B835-D6CD2B254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7C067-F465-4EC5-9B21-A08F36F6A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6F90C-9C06-4A7D-BC05-9FAB2551E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A2EBA-91CA-4705-9932-630336722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367A2-62A7-4E3C-BCE7-0803BAC17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AB228-567B-4EBD-8038-13D65EE12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77DC8-B1B7-4528-9DBD-926A1B55A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A4A23-783A-4988-BCA4-333D2019C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B999E-B8BE-411D-9A2D-2464EB1E1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C78FC-1553-4B2B-98D4-BAFF0B33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82C06-8D36-42FA-853B-F5E05EB35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1F313-6654-4E70-B403-484CA5DB0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93E88-E9DD-481F-B1C5-D99FE5CBF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071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071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D92FE-BEAB-4CEF-919F-546170021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1198A-5FBB-46D5-A8BC-107CAD7DA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4685B-2615-42C8-BFCF-9899DEADC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9BBB0-2F11-4FF3-8FB3-1967DE8D7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4C9E2-3ED0-4E01-8EC8-1C164009A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04C79-983C-48A8-B731-A0A0AEC2B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88DC7-0D21-43F2-964B-04CC0560A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FCAD7-FB53-4744-941D-C98E22CC1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D3F4B-3B26-47D5-A2F8-56DE36709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EDEB2-73C2-4D9E-9700-54F06C0BC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2B284-3828-4101-90C0-54116A6B3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ADE62-0ADB-454D-9179-B22B6099A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54303-FE1E-4425-AEAC-57A40F4C9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22C9F-AAAD-4C3E-90AD-CC39D1480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8E156-D353-4C6C-8FDE-773EF8AB7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199C1-A06F-47A5-A899-69DAF3897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EE001-EF95-465D-ABD1-BE66ACB86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6FEBE-EF46-4EB2-BBF1-61C8486B9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37FF6-A7EF-4CD6-B3F0-A47B68165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rgbClr val="33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3080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164" name="Oval 4"/>
              <p:cNvSpPr>
                <a:spLocks noChangeArrowheads="1"/>
              </p:cNvSpPr>
              <p:nvPr/>
            </p:nvSpPr>
            <p:spPr bwMode="hidden">
              <a:xfrm>
                <a:off x="2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6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3081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162" name="Oval 7"/>
              <p:cNvSpPr>
                <a:spLocks noChangeArrowheads="1"/>
              </p:cNvSpPr>
              <p:nvPr/>
            </p:nvSpPr>
            <p:spPr bwMode="hidden">
              <a:xfrm>
                <a:off x="-2" y="2"/>
                <a:ext cx="770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63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3082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160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61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3083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084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158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59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3085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3108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15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9" y="2236"/>
                    <a:ext cx="1717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5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22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109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154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55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110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15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5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111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150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9" y="1631"/>
                    <a:ext cx="1677" cy="33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51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1" y="2033"/>
                    <a:ext cx="900" cy="52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112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14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4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113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146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47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4"/>
                    <a:ext cx="755" cy="34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114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14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3" y="1128"/>
                    <a:ext cx="1237" cy="21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4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1" y="918"/>
                    <a:ext cx="665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115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142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4"/>
                    <a:ext cx="1723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43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116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14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9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4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1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117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138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39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118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13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3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119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134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6"/>
                    <a:ext cx="154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35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120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13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3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1"/>
                    <a:ext cx="755" cy="34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121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130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31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122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12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2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123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126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27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9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124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12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2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125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122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23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126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12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4" y="922"/>
                    <a:ext cx="1055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2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127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118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7" y="1022"/>
                    <a:ext cx="1232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19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9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128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11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0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1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8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081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2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3131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114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4" y="934"/>
                    <a:ext cx="1058" cy="1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15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132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11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1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133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110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11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134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10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0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6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135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106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07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5" y="3634"/>
                    <a:ext cx="851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136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10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5" y="2689"/>
                    <a:ext cx="1712" cy="30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0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7" y="3894"/>
                    <a:ext cx="917" cy="47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137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102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03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138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10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6"/>
                    <a:ext cx="1649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10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0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139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098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6"/>
                    <a:ext cx="1600" cy="24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099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1"/>
                    <a:ext cx="86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140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09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0" y="2709"/>
                    <a:ext cx="1466" cy="2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09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7"/>
                    <a:ext cx="78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141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094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095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4"/>
                    <a:ext cx="767" cy="294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1038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9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2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0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1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T0" fmla="*/ 0 w 28940"/>
                  <a:gd name="T1" fmla="*/ 54 h 22305"/>
                  <a:gd name="T2" fmla="*/ 486 w 28940"/>
                  <a:gd name="T3" fmla="*/ 933 h 22305"/>
                  <a:gd name="T4" fmla="*/ 123 w 2894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2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0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1 h 22305"/>
                  <a:gd name="T4" fmla="*/ 230 w 30473"/>
                  <a:gd name="T5" fmla="*/ 90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3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4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5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T0" fmla="*/ 0 w 34812"/>
                  <a:gd name="T1" fmla="*/ 189 h 22305"/>
                  <a:gd name="T2" fmla="*/ 393 w 34812"/>
                  <a:gd name="T3" fmla="*/ 933 h 22305"/>
                  <a:gd name="T4" fmla="*/ 149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6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7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8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9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0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2"/>
              </a:xfrm>
              <a:custGeom>
                <a:avLst/>
                <a:gdLst>
                  <a:gd name="T0" fmla="*/ 0 w 31881"/>
                  <a:gd name="T1" fmla="*/ 419 h 21600"/>
                  <a:gd name="T2" fmla="*/ 724 w 31881"/>
                  <a:gd name="T3" fmla="*/ 203 h 21600"/>
                  <a:gd name="T4" fmla="*/ 414 w 31881"/>
                  <a:gd name="T5" fmla="*/ 90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1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2"/>
              </a:xfrm>
              <a:custGeom>
                <a:avLst/>
                <a:gdLst>
                  <a:gd name="T0" fmla="*/ 0 w 31146"/>
                  <a:gd name="T1" fmla="*/ 189 h 21600"/>
                  <a:gd name="T2" fmla="*/ 298 w 31146"/>
                  <a:gd name="T3" fmla="*/ 400 h 21600"/>
                  <a:gd name="T4" fmla="*/ 126 w 31146"/>
                  <a:gd name="T5" fmla="*/ 90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2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3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4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5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6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7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8" name="Freeform 13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5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9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3075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763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64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65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latin typeface="+mn-lt"/>
              </a:defRPr>
            </a:lvl1pPr>
          </a:lstStyle>
          <a:p>
            <a:pPr>
              <a:defRPr/>
            </a:pPr>
            <a:fld id="{7C74B8FD-10C9-41E5-807B-80FADCE04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0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9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5464A7C-A12C-4BD4-827A-A5655ECC5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1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latin typeface="Arial" charset="0"/>
              </a:defRPr>
            </a:lvl1pPr>
          </a:lstStyle>
          <a:p>
            <a:pPr>
              <a:defRPr/>
            </a:pPr>
            <a:fld id="{2C56E10C-2C17-470D-BA7B-F194EC79D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12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9968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968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968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969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9969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9969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969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969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2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acer\My%20Documents\RECO0007.ASF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../My%20Documents/anh/ngu%20hanh%20son.ppt" TargetMode="External"/><Relationship Id="rId3" Type="http://schemas.openxmlformats.org/officeDocument/2006/relationships/hyperlink" Target="../My%20Documents/anh/a%201.ppt" TargetMode="External"/><Relationship Id="rId7" Type="http://schemas.openxmlformats.org/officeDocument/2006/relationships/hyperlink" Target="../My%20Documents/anh/quang%20binh.ppt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6" Type="http://schemas.openxmlformats.org/officeDocument/2006/relationships/hyperlink" Target="../My%20Documents/anh/a4.ppt" TargetMode="External"/><Relationship Id="rId5" Type="http://schemas.openxmlformats.org/officeDocument/2006/relationships/hyperlink" Target="../My%20Documents/anh/a3.ppt" TargetMode="External"/><Relationship Id="rId4" Type="http://schemas.openxmlformats.org/officeDocument/2006/relationships/hyperlink" Target="../My%20Documents/anh/a2.pp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00FF"/>
            </a:gs>
            <a:gs pos="100000">
              <a:srgbClr val="2F00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533400" y="1066800"/>
            <a:ext cx="8077200" cy="7239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446940"/>
              </a:avLst>
            </a:prstTxWarp>
          </a:bodyPr>
          <a:lstStyle/>
          <a:p>
            <a:pPr algn="ctr"/>
            <a:r>
              <a:rPr lang="en-US" sz="3600" b="1" kern="10" spc="-18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KHOA HỌC 5: ĐÁ VÔI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590800" y="1676400"/>
            <a:ext cx="464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0">
              <a:latin typeface="Arial" charset="0"/>
            </a:endParaRPr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1905000" y="2895600"/>
            <a:ext cx="533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FFF00"/>
                </a:solidFill>
                <a:latin typeface="Arial" charset="0"/>
              </a:rPr>
              <a:t>Bài 26 tuần 13</a:t>
            </a:r>
          </a:p>
        </p:txBody>
      </p:sp>
      <p:pic>
        <p:nvPicPr>
          <p:cNvPr id="158729" name="RECO0007.ASF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5867400"/>
            <a:ext cx="101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repeatCount="3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775" decel="1000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5775" decel="100000"/>
                                        <p:tgtEl>
                                          <p:spTgt spid="1587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9225" accel="100000" fill="hold">
                                          <p:stCondLst>
                                            <p:cond delay="5775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5775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9225" accel="100000" fill="hold">
                                          <p:stCondLst>
                                            <p:cond delay="5775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5775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9225" accel="100000" fill="hold">
                                          <p:stCondLst>
                                            <p:cond delay="5775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6991" fill="hold"/>
                                        <p:tgtEl>
                                          <p:spTgt spid="1587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8729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87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587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729"/>
                  </p:tgtEl>
                </p:cond>
              </p:nextCondLst>
            </p:seq>
          </p:childTnLst>
        </p:cTn>
      </p:par>
    </p:tnLst>
    <p:bldLst>
      <p:bldP spid="1587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RECO0009"/>
          <p:cNvPicPr>
            <a:picLocks noChangeAspect="1" noChangeArrowheads="1"/>
          </p:cNvPicPr>
          <p:nvPr/>
        </p:nvPicPr>
        <p:blipFill>
          <a:blip r:embed="rId2"/>
          <a:srcRect l="45000" t="56000" r="45500" b="32001"/>
          <a:stretch>
            <a:fillRect/>
          </a:stretch>
        </p:blipFill>
        <p:spPr bwMode="auto">
          <a:xfrm>
            <a:off x="609600" y="304800"/>
            <a:ext cx="129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2514600" y="685800"/>
            <a:ext cx="4343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i="0">
                <a:solidFill>
                  <a:srgbClr val="FFFF00"/>
                </a:solidFill>
                <a:latin typeface="Arial" charset="0"/>
              </a:rPr>
              <a:t>Thí nghiệm 2:</a:t>
            </a:r>
          </a:p>
        </p:txBody>
      </p:sp>
      <p:sp>
        <p:nvSpPr>
          <p:cNvPr id="17412" name="Rectangle 9"/>
          <p:cNvSpPr>
            <a:spLocks noChangeArrowheads="1"/>
          </p:cNvSpPr>
          <p:nvPr/>
        </p:nvSpPr>
        <p:spPr bwMode="auto">
          <a:xfrm>
            <a:off x="609600" y="2209800"/>
            <a:ext cx="8001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>
                <a:latin typeface="Arial" charset="0"/>
              </a:rPr>
              <a:t>Bạn hãy nhỏ một vài giọt a-xít loãng   lên một hòn </a:t>
            </a:r>
            <a:r>
              <a:rPr lang="vi-VN" sz="2800" b="1" i="0">
                <a:latin typeface="Arial" charset="0"/>
              </a:rPr>
              <a:t>đ</a:t>
            </a:r>
            <a:r>
              <a:rPr lang="en-US" sz="2800" b="1" i="0">
                <a:latin typeface="Arial" charset="0"/>
              </a:rPr>
              <a:t>á vôi và một hòn </a:t>
            </a:r>
            <a:r>
              <a:rPr lang="vi-VN" sz="2800" b="1" i="0">
                <a:latin typeface="Arial" charset="0"/>
              </a:rPr>
              <a:t>đ</a:t>
            </a:r>
            <a:r>
              <a:rPr lang="en-US" sz="2800" b="1" i="0">
                <a:latin typeface="Arial" charset="0"/>
              </a:rPr>
              <a:t>á cuội. Bạn hãy quan sát kỹ xem hiện t</a:t>
            </a:r>
            <a:r>
              <a:rPr lang="vi-VN" sz="2800" b="1" i="0">
                <a:latin typeface="Arial" charset="0"/>
              </a:rPr>
              <a:t>ư</a:t>
            </a:r>
            <a:r>
              <a:rPr lang="en-US" sz="2800" b="1" i="0">
                <a:latin typeface="Arial" charset="0"/>
              </a:rPr>
              <a:t>ợng gì xảy ra trên mỗi hòn </a:t>
            </a:r>
            <a:r>
              <a:rPr lang="vi-VN" sz="2800" b="1" i="0">
                <a:latin typeface="Arial" charset="0"/>
              </a:rPr>
              <a:t>đ</a:t>
            </a:r>
            <a:r>
              <a:rPr lang="en-US" sz="2800" b="1" i="0">
                <a:latin typeface="Arial" charset="0"/>
              </a:rPr>
              <a:t>á?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895600" y="55626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b="1">
              <a:latin typeface="Arial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1000" y="2057400"/>
            <a:ext cx="647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57200" y="762000"/>
            <a:ext cx="7696200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Arial" charset="0"/>
              </a:rPr>
              <a:t>Khi nhỏ vài giọt a-xít loãng lên một hòn </a:t>
            </a:r>
            <a:r>
              <a:rPr lang="vi-VN" sz="3600">
                <a:latin typeface="Arial" charset="0"/>
              </a:rPr>
              <a:t>đ</a:t>
            </a:r>
            <a:r>
              <a:rPr lang="en-US" sz="3600">
                <a:latin typeface="Arial" charset="0"/>
              </a:rPr>
              <a:t>á vôi và một hòn </a:t>
            </a:r>
            <a:r>
              <a:rPr lang="vi-VN" sz="3600">
                <a:latin typeface="Arial" charset="0"/>
              </a:rPr>
              <a:t>đ</a:t>
            </a:r>
            <a:r>
              <a:rPr lang="en-US" sz="3600">
                <a:latin typeface="Arial" charset="0"/>
              </a:rPr>
              <a:t>á cuội ta thấy 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600">
                <a:latin typeface="Arial" charset="0"/>
              </a:rPr>
              <a:t>Trên hòn </a:t>
            </a:r>
            <a:r>
              <a:rPr lang="vi-VN" sz="3600">
                <a:latin typeface="Arial" charset="0"/>
              </a:rPr>
              <a:t>đ</a:t>
            </a:r>
            <a:r>
              <a:rPr lang="en-US" sz="3600">
                <a:latin typeface="Arial" charset="0"/>
              </a:rPr>
              <a:t>á vôi có sủi bọt và có khí bay lên.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600">
                <a:latin typeface="Arial" charset="0"/>
              </a:rPr>
              <a:t>Trên hòn </a:t>
            </a:r>
            <a:r>
              <a:rPr lang="vi-VN" sz="3600">
                <a:latin typeface="Arial" charset="0"/>
              </a:rPr>
              <a:t>đ</a:t>
            </a:r>
            <a:r>
              <a:rPr lang="en-US" sz="3600">
                <a:latin typeface="Arial" charset="0"/>
              </a:rPr>
              <a:t>á cuội không có phản ứng gì, a-xít bị chảy </a:t>
            </a:r>
            <a:r>
              <a:rPr lang="vi-VN" sz="3600">
                <a:latin typeface="Arial" charset="0"/>
              </a:rPr>
              <a:t>đ</a:t>
            </a:r>
            <a:r>
              <a:rPr lang="en-US" sz="3600">
                <a:latin typeface="Arial" charset="0"/>
              </a:rPr>
              <a:t>i.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US" sz="36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3200">
              <a:latin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CC"/>
            </a:gs>
            <a:gs pos="100000">
              <a:srgbClr val="1C49D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2"/>
          <p:cNvSpPr txBox="1">
            <a:spLocks noChangeArrowheads="1"/>
          </p:cNvSpPr>
          <p:nvPr/>
        </p:nvSpPr>
        <p:spPr bwMode="auto">
          <a:xfrm>
            <a:off x="2895600" y="55626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b="1">
              <a:latin typeface="Arial" charset="0"/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/>
          </p:nvPr>
        </p:nvGraphicFramePr>
        <p:xfrm>
          <a:off x="5967413" y="812800"/>
          <a:ext cx="2644775" cy="2446338"/>
        </p:xfrm>
        <a:graphic>
          <a:graphicData uri="http://schemas.openxmlformats.org/presentationml/2006/ole">
            <p:oleObj spid="_x0000_s2050" name="Clip" r:id="rId3" imgW="2744709" imgH="2507810" progId="MS_ClipArt_Gallery.2">
              <p:embed/>
            </p:oleObj>
          </a:graphicData>
        </a:graphic>
      </p:graphicFrame>
      <p:sp>
        <p:nvSpPr>
          <p:cNvPr id="141316" name="AutoShape 4"/>
          <p:cNvSpPr>
            <a:spLocks noChangeArrowheads="1"/>
          </p:cNvSpPr>
          <p:nvPr/>
        </p:nvSpPr>
        <p:spPr bwMode="auto">
          <a:xfrm rot="-10518976">
            <a:off x="0" y="3124200"/>
            <a:ext cx="7618413" cy="2551113"/>
          </a:xfrm>
          <a:prstGeom prst="cloudCallout">
            <a:avLst>
              <a:gd name="adj1" fmla="val -28014"/>
              <a:gd name="adj2" fmla="val 82116"/>
            </a:avLst>
          </a:prstGeom>
          <a:solidFill>
            <a:srgbClr val="FF66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rot="10800000" anchor="ctr"/>
          <a:lstStyle/>
          <a:p>
            <a:pPr algn="ctr"/>
            <a:endParaRPr lang="en-US" sz="1800" i="0">
              <a:latin typeface="Arial" charset="0"/>
            </a:endParaRP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457200" y="3733800"/>
            <a:ext cx="6477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0">
                <a:solidFill>
                  <a:srgbClr val="FFFF00"/>
                </a:solidFill>
                <a:latin typeface="Arial" charset="0"/>
              </a:rPr>
              <a:t>D</a:t>
            </a:r>
            <a:r>
              <a:rPr lang="vi-VN" sz="4000" b="1" i="0">
                <a:solidFill>
                  <a:srgbClr val="FFFF00"/>
                </a:solidFill>
                <a:latin typeface="Arial" charset="0"/>
              </a:rPr>
              <a:t>ư</a:t>
            </a:r>
            <a:r>
              <a:rPr lang="en-US" sz="4000" b="1" i="0">
                <a:solidFill>
                  <a:srgbClr val="FFFF00"/>
                </a:solidFill>
                <a:latin typeface="Arial" charset="0"/>
              </a:rPr>
              <a:t>ới tác dụng của a- xít </a:t>
            </a:r>
          </a:p>
          <a:p>
            <a:pPr algn="ctr">
              <a:spcBef>
                <a:spcPct val="50000"/>
              </a:spcBef>
            </a:pPr>
            <a:r>
              <a:rPr lang="en-US" sz="4000" b="1" i="0">
                <a:solidFill>
                  <a:srgbClr val="FFFF00"/>
                </a:solidFill>
                <a:latin typeface="Arial" charset="0"/>
              </a:rPr>
              <a:t>thì </a:t>
            </a:r>
            <a:r>
              <a:rPr lang="vi-VN" sz="4000" b="1" i="0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4000" b="1" i="0">
                <a:solidFill>
                  <a:srgbClr val="FFFF00"/>
                </a:solidFill>
                <a:latin typeface="Arial" charset="0"/>
              </a:rPr>
              <a:t>á vôi sủi bọt</a:t>
            </a:r>
          </a:p>
        </p:txBody>
      </p:sp>
      <p:pic>
        <p:nvPicPr>
          <p:cNvPr id="2055" name="Picture 6" descr="RECO0010"/>
          <p:cNvPicPr>
            <a:picLocks noChangeAspect="1" noChangeArrowheads="1"/>
          </p:cNvPicPr>
          <p:nvPr/>
        </p:nvPicPr>
        <p:blipFill>
          <a:blip r:embed="rId4"/>
          <a:srcRect l="39500" t="45218" r="49998" b="35323"/>
          <a:stretch>
            <a:fillRect/>
          </a:stretch>
        </p:blipFill>
        <p:spPr bwMode="auto">
          <a:xfrm>
            <a:off x="5562600" y="990600"/>
            <a:ext cx="5064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CC"/>
            </a:gs>
            <a:gs pos="100000">
              <a:srgbClr val="1C49D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1676400" y="304800"/>
            <a:ext cx="8839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0">
                <a:solidFill>
                  <a:srgbClr val="FFFF00"/>
                </a:solidFill>
                <a:latin typeface="Arial" charset="0"/>
              </a:rPr>
              <a:t>Trò ch</a:t>
            </a:r>
            <a:r>
              <a:rPr lang="vi-VN" sz="4000" b="1" i="0">
                <a:solidFill>
                  <a:srgbClr val="FFFF00"/>
                </a:solidFill>
                <a:latin typeface="Arial" charset="0"/>
              </a:rPr>
              <a:t>ơ</a:t>
            </a:r>
            <a:r>
              <a:rPr lang="en-US" sz="4000" b="1" i="0">
                <a:solidFill>
                  <a:srgbClr val="FFFF00"/>
                </a:solidFill>
                <a:latin typeface="Arial" charset="0"/>
              </a:rPr>
              <a:t>i :</a:t>
            </a:r>
            <a:r>
              <a:rPr lang="en-US" sz="480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4000" b="1">
                <a:solidFill>
                  <a:srgbClr val="FFFF00"/>
                </a:solidFill>
                <a:latin typeface="Arial" charset="0"/>
              </a:rPr>
              <a:t>Ai nhanh ai </a:t>
            </a:r>
            <a:r>
              <a:rPr lang="vi-VN" sz="4000" b="1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4000" b="1">
                <a:solidFill>
                  <a:srgbClr val="FFFF00"/>
                </a:solidFill>
                <a:latin typeface="Arial" charset="0"/>
              </a:rPr>
              <a:t>úng</a:t>
            </a:r>
          </a:p>
        </p:txBody>
      </p:sp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457200" y="968375"/>
            <a:ext cx="86868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i="0" u="sng">
                <a:solidFill>
                  <a:srgbClr val="00FF00"/>
                </a:solidFill>
                <a:latin typeface="Arial" charset="0"/>
              </a:rPr>
              <a:t>Cách  ch</a:t>
            </a:r>
            <a:r>
              <a:rPr lang="vi-VN" sz="2800" i="0" u="sng">
                <a:solidFill>
                  <a:srgbClr val="00FF00"/>
                </a:solidFill>
                <a:latin typeface="Arial" charset="0"/>
              </a:rPr>
              <a:t>ơ</a:t>
            </a:r>
            <a:r>
              <a:rPr lang="en-US" sz="2800" i="0" u="sng">
                <a:solidFill>
                  <a:srgbClr val="00FF00"/>
                </a:solidFill>
                <a:latin typeface="Arial" charset="0"/>
              </a:rPr>
              <a:t>i:</a:t>
            </a:r>
            <a:endParaRPr lang="en-US" sz="2400" i="0">
              <a:solidFill>
                <a:srgbClr val="00FF00"/>
              </a:solidFill>
              <a:latin typeface="Arial" charset="0"/>
            </a:endParaRPr>
          </a:p>
          <a:p>
            <a:pPr algn="just">
              <a:spcBef>
                <a:spcPct val="50000"/>
              </a:spcBef>
            </a:pPr>
            <a:r>
              <a:rPr lang="en-US" sz="2400" i="0">
                <a:latin typeface="Arial" charset="0"/>
              </a:rPr>
              <a:t> Lần l</a:t>
            </a:r>
            <a:r>
              <a:rPr lang="vi-VN" sz="2400" i="0">
                <a:latin typeface="Arial" charset="0"/>
              </a:rPr>
              <a:t>ư</a:t>
            </a:r>
            <a:r>
              <a:rPr lang="en-US" sz="2400" i="0">
                <a:latin typeface="Arial" charset="0"/>
              </a:rPr>
              <a:t>ợt mỗi nhóm 1 ng</a:t>
            </a:r>
            <a:r>
              <a:rPr lang="vi-VN" sz="2400" i="0">
                <a:latin typeface="Arial" charset="0"/>
              </a:rPr>
              <a:t>ư</a:t>
            </a:r>
            <a:r>
              <a:rPr lang="en-US" sz="2400" i="0">
                <a:latin typeface="Arial" charset="0"/>
              </a:rPr>
              <a:t>ời  kể từng tác dụng của </a:t>
            </a:r>
            <a:r>
              <a:rPr lang="vi-VN" sz="2400" i="0">
                <a:latin typeface="Arial" charset="0"/>
              </a:rPr>
              <a:t>đ</a:t>
            </a:r>
            <a:r>
              <a:rPr lang="en-US" sz="2400" i="0">
                <a:latin typeface="Arial" charset="0"/>
              </a:rPr>
              <a:t>á vôi. Mỗi bạn trong 1 nhóm </a:t>
            </a:r>
            <a:r>
              <a:rPr lang="vi-VN" sz="2400" i="0">
                <a:latin typeface="Arial" charset="0"/>
              </a:rPr>
              <a:t>đư</a:t>
            </a:r>
            <a:r>
              <a:rPr lang="en-US" sz="2400" i="0">
                <a:latin typeface="Arial" charset="0"/>
              </a:rPr>
              <a:t>ợc quyền trả lời tối </a:t>
            </a:r>
            <a:r>
              <a:rPr lang="vi-VN" sz="2400" i="0">
                <a:latin typeface="Arial" charset="0"/>
              </a:rPr>
              <a:t>đ</a:t>
            </a:r>
            <a:r>
              <a:rPr lang="en-US" sz="2400" i="0">
                <a:latin typeface="Arial" charset="0"/>
              </a:rPr>
              <a:t>a 3 lần. Bạn này không trả lời </a:t>
            </a:r>
            <a:r>
              <a:rPr lang="vi-VN" sz="2400" i="0">
                <a:latin typeface="Arial" charset="0"/>
              </a:rPr>
              <a:t>đư</a:t>
            </a:r>
            <a:r>
              <a:rPr lang="en-US" sz="2400" i="0">
                <a:latin typeface="Arial" charset="0"/>
              </a:rPr>
              <a:t>ợc thì bạn khác trong nhóm trả lời thay.  </a:t>
            </a:r>
          </a:p>
          <a:p>
            <a:pPr algn="just">
              <a:spcBef>
                <a:spcPct val="50000"/>
              </a:spcBef>
            </a:pPr>
            <a:r>
              <a:rPr lang="en-US" sz="3200" i="0" u="sng">
                <a:solidFill>
                  <a:srgbClr val="00FF00"/>
                </a:solidFill>
                <a:latin typeface="Arial" charset="0"/>
              </a:rPr>
              <a:t>Luật ch</a:t>
            </a:r>
            <a:r>
              <a:rPr lang="vi-VN" sz="3200" i="0" u="sng">
                <a:solidFill>
                  <a:srgbClr val="00FF00"/>
                </a:solidFill>
                <a:latin typeface="Arial" charset="0"/>
              </a:rPr>
              <a:t>ơ</a:t>
            </a:r>
            <a:r>
              <a:rPr lang="en-US" sz="3200" i="0" u="sng">
                <a:solidFill>
                  <a:srgbClr val="00FF00"/>
                </a:solidFill>
                <a:latin typeface="Arial" charset="0"/>
              </a:rPr>
              <a:t>i :</a:t>
            </a:r>
          </a:p>
          <a:p>
            <a:pPr algn="just">
              <a:spcBef>
                <a:spcPct val="50000"/>
              </a:spcBef>
            </a:pPr>
            <a:r>
              <a:rPr lang="en-US" sz="2400" i="0">
                <a:latin typeface="Arial" charset="0"/>
              </a:rPr>
              <a:t>Nhóm sau không </a:t>
            </a:r>
            <a:r>
              <a:rPr lang="vi-VN" sz="2400" i="0">
                <a:latin typeface="Arial" charset="0"/>
              </a:rPr>
              <a:t>đư</a:t>
            </a:r>
            <a:r>
              <a:rPr lang="en-US" sz="2400" i="0">
                <a:latin typeface="Arial" charset="0"/>
              </a:rPr>
              <a:t>ợc kể lại tác dụng của </a:t>
            </a:r>
            <a:r>
              <a:rPr lang="vi-VN" sz="2400" i="0">
                <a:latin typeface="Arial" charset="0"/>
              </a:rPr>
              <a:t>đ</a:t>
            </a:r>
            <a:r>
              <a:rPr lang="en-US" sz="2400" i="0">
                <a:latin typeface="Arial" charset="0"/>
              </a:rPr>
              <a:t>á vôi mà nhóm tr</a:t>
            </a:r>
            <a:r>
              <a:rPr lang="vi-VN" sz="2400" i="0">
                <a:latin typeface="Arial" charset="0"/>
              </a:rPr>
              <a:t>ư</a:t>
            </a:r>
            <a:r>
              <a:rPr lang="en-US" sz="2400" i="0">
                <a:latin typeface="Arial" charset="0"/>
              </a:rPr>
              <a:t>ớc </a:t>
            </a:r>
            <a:r>
              <a:rPr lang="vi-VN" sz="2400" i="0">
                <a:latin typeface="Arial" charset="0"/>
              </a:rPr>
              <a:t>đ</a:t>
            </a:r>
            <a:r>
              <a:rPr lang="en-US" sz="2400" i="0">
                <a:latin typeface="Arial" charset="0"/>
              </a:rPr>
              <a:t>ã kể. Hết vòng này lại tiếp tục lặp lại vòng tiếp theo cho </a:t>
            </a:r>
            <a:r>
              <a:rPr lang="vi-VN" sz="2400" i="0">
                <a:latin typeface="Arial" charset="0"/>
              </a:rPr>
              <a:t>đ</a:t>
            </a:r>
            <a:r>
              <a:rPr lang="en-US" sz="2400" i="0">
                <a:latin typeface="Arial" charset="0"/>
              </a:rPr>
              <a:t>ến khi nào mà 1 nhóm sau 5 giây không có câu trả lời thì nhóm </a:t>
            </a:r>
            <a:r>
              <a:rPr lang="vi-VN" sz="2400" i="0">
                <a:latin typeface="Arial" charset="0"/>
              </a:rPr>
              <a:t>đ</a:t>
            </a:r>
            <a:r>
              <a:rPr lang="en-US" sz="2400" i="0">
                <a:latin typeface="Arial" charset="0"/>
              </a:rPr>
              <a:t>ó sẽ bị loại. Nhóm thắng cuộc là nhóm trả lời </a:t>
            </a:r>
            <a:r>
              <a:rPr lang="vi-VN" sz="2400" i="0">
                <a:latin typeface="Arial" charset="0"/>
              </a:rPr>
              <a:t>đ</a:t>
            </a:r>
            <a:r>
              <a:rPr lang="en-US" sz="2400" i="0">
                <a:latin typeface="Arial" charset="0"/>
              </a:rPr>
              <a:t>úng sau cùng. </a:t>
            </a:r>
          </a:p>
          <a:p>
            <a:pPr algn="just">
              <a:spcBef>
                <a:spcPct val="50000"/>
              </a:spcBef>
            </a:pPr>
            <a:r>
              <a:rPr lang="en-US" sz="2400" i="0">
                <a:latin typeface="Arial" charset="0"/>
              </a:rPr>
              <a:t> </a:t>
            </a:r>
          </a:p>
        </p:txBody>
      </p:sp>
      <p:pic>
        <p:nvPicPr>
          <p:cNvPr id="19460" name="Picture 11" descr="RECO0011"/>
          <p:cNvPicPr>
            <a:picLocks noChangeAspect="1" noChangeArrowheads="1"/>
          </p:cNvPicPr>
          <p:nvPr/>
        </p:nvPicPr>
        <p:blipFill>
          <a:blip r:embed="rId2"/>
          <a:srcRect l="42000" t="2000" r="48500" b="84001"/>
          <a:stretch>
            <a:fillRect/>
          </a:stretch>
        </p:blipFill>
        <p:spPr bwMode="auto">
          <a:xfrm>
            <a:off x="838200" y="304800"/>
            <a:ext cx="6889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131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131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131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1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1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1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1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CC"/>
            </a:gs>
            <a:gs pos="100000">
              <a:srgbClr val="1C49D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3352800" y="914400"/>
            <a:ext cx="274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i="0" u="sng">
                <a:latin typeface="Arial" charset="0"/>
              </a:rPr>
              <a:t>Khoa học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3581400" y="1447800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i="0">
                <a:solidFill>
                  <a:srgbClr val="FFFF00"/>
                </a:solidFill>
                <a:latin typeface="Arial" charset="0"/>
              </a:rPr>
              <a:t>Đá vôi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990600" y="2438400"/>
            <a:ext cx="78486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>
                <a:latin typeface="Arial" charset="0"/>
              </a:rPr>
              <a:t> Đá vôi </a:t>
            </a:r>
            <a:r>
              <a:rPr lang="vi-VN" sz="3200">
                <a:latin typeface="Arial" charset="0"/>
              </a:rPr>
              <a:t>đư</a:t>
            </a:r>
            <a:r>
              <a:rPr lang="en-US" sz="3200">
                <a:latin typeface="Arial" charset="0"/>
              </a:rPr>
              <a:t>ợc dùng vào những việc khác nhau nh</a:t>
            </a:r>
            <a:r>
              <a:rPr lang="vi-VN" sz="3200">
                <a:latin typeface="Arial" charset="0"/>
              </a:rPr>
              <a:t>ư</a:t>
            </a:r>
            <a:r>
              <a:rPr lang="en-US" sz="3200">
                <a:latin typeface="Arial" charset="0"/>
              </a:rPr>
              <a:t>: lát </a:t>
            </a:r>
            <a:r>
              <a:rPr lang="vi-VN" sz="3200">
                <a:latin typeface="Arial" charset="0"/>
              </a:rPr>
              <a:t>đư</a:t>
            </a:r>
            <a:r>
              <a:rPr lang="en-US" sz="3200">
                <a:latin typeface="Arial" charset="0"/>
              </a:rPr>
              <a:t>ờng, xây nhà, nung vôi, sản xuất xi m</a:t>
            </a:r>
            <a:r>
              <a:rPr lang="vi-VN" sz="3200">
                <a:latin typeface="Arial" charset="0"/>
              </a:rPr>
              <a:t>ă</a:t>
            </a:r>
            <a:r>
              <a:rPr lang="en-US" sz="3200">
                <a:latin typeface="Arial" charset="0"/>
              </a:rPr>
              <a:t>ng, tạc t</a:t>
            </a:r>
            <a:r>
              <a:rPr lang="vi-VN" sz="3200">
                <a:latin typeface="Arial" charset="0"/>
              </a:rPr>
              <a:t>ư</a:t>
            </a:r>
            <a:r>
              <a:rPr lang="en-US" sz="3200">
                <a:latin typeface="Arial" charset="0"/>
              </a:rPr>
              <a:t>ợng, làm phấn viết,...</a:t>
            </a:r>
          </a:p>
        </p:txBody>
      </p:sp>
      <p:pic>
        <p:nvPicPr>
          <p:cNvPr id="20485" name="Picture 6" descr="RECO0010"/>
          <p:cNvPicPr>
            <a:picLocks noChangeAspect="1" noChangeArrowheads="1"/>
          </p:cNvPicPr>
          <p:nvPr/>
        </p:nvPicPr>
        <p:blipFill>
          <a:blip r:embed="rId2"/>
          <a:srcRect l="39500" t="45218" r="49998" b="35323"/>
          <a:stretch>
            <a:fillRect/>
          </a:stretch>
        </p:blipFill>
        <p:spPr bwMode="auto">
          <a:xfrm>
            <a:off x="381000" y="2362200"/>
            <a:ext cx="5064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CC"/>
            </a:gs>
            <a:gs pos="100000">
              <a:srgbClr val="1C49D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10"/>
          <p:cNvSpPr txBox="1">
            <a:spLocks noChangeArrowheads="1"/>
          </p:cNvSpPr>
          <p:nvPr/>
        </p:nvSpPr>
        <p:spPr bwMode="auto">
          <a:xfrm>
            <a:off x="304800" y="58674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Arial" charset="0"/>
              </a:rPr>
              <a:t>Đá vôi dùng </a:t>
            </a:r>
            <a:r>
              <a:rPr lang="vi-VN" sz="3200">
                <a:latin typeface="Arial" charset="0"/>
              </a:rPr>
              <a:t>đ</a:t>
            </a:r>
            <a:r>
              <a:rPr lang="en-US" sz="3200">
                <a:latin typeface="Arial" charset="0"/>
              </a:rPr>
              <a:t>ể lát </a:t>
            </a:r>
            <a:r>
              <a:rPr lang="vi-VN" sz="3200">
                <a:latin typeface="Arial" charset="0"/>
              </a:rPr>
              <a:t>đư</a:t>
            </a:r>
            <a:r>
              <a:rPr lang="en-US" sz="3200">
                <a:latin typeface="Arial" charset="0"/>
              </a:rPr>
              <a:t>ờng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CC"/>
            </a:gs>
            <a:gs pos="100000">
              <a:srgbClr val="1C49D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304800" y="58674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Arial" charset="0"/>
              </a:rPr>
              <a:t>Đá vôi dùng </a:t>
            </a:r>
            <a:r>
              <a:rPr lang="vi-VN" sz="3200">
                <a:latin typeface="Arial" charset="0"/>
              </a:rPr>
              <a:t>đ</a:t>
            </a:r>
            <a:r>
              <a:rPr lang="en-US" sz="3200">
                <a:latin typeface="Arial" charset="0"/>
              </a:rPr>
              <a:t>ể làm nhà</a:t>
            </a:r>
          </a:p>
        </p:txBody>
      </p:sp>
      <p:pic>
        <p:nvPicPr>
          <p:cNvPr id="22531" name="Picture 4" descr="P70402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CC"/>
            </a:gs>
            <a:gs pos="100000">
              <a:srgbClr val="1C49D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304800" y="59436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Arial" charset="0"/>
              </a:rPr>
              <a:t>Đá vôi dùng </a:t>
            </a:r>
            <a:r>
              <a:rPr lang="vi-VN" sz="3200">
                <a:latin typeface="Arial" charset="0"/>
              </a:rPr>
              <a:t>đ</a:t>
            </a:r>
            <a:r>
              <a:rPr lang="en-US" sz="3200">
                <a:latin typeface="Arial" charset="0"/>
              </a:rPr>
              <a:t>ể nung vôi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4800"/>
            <a:ext cx="6781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CC"/>
            </a:gs>
            <a:gs pos="100000">
              <a:srgbClr val="1C49D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17500" t="38000" r="24500" b="13333"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61722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Arial" charset="0"/>
              </a:rPr>
              <a:t>Đá vôi dùng </a:t>
            </a:r>
            <a:r>
              <a:rPr lang="vi-VN" sz="3200">
                <a:latin typeface="Arial" charset="0"/>
              </a:rPr>
              <a:t>đ</a:t>
            </a:r>
            <a:r>
              <a:rPr lang="en-US" sz="3200">
                <a:latin typeface="Arial" charset="0"/>
              </a:rPr>
              <a:t>ể sản xuất xi m</a:t>
            </a:r>
            <a:r>
              <a:rPr lang="vi-VN" sz="3200">
                <a:latin typeface="Arial" charset="0"/>
              </a:rPr>
              <a:t>ă</a:t>
            </a:r>
            <a:r>
              <a:rPr lang="en-US" sz="3200">
                <a:latin typeface="Arial" charset="0"/>
              </a:rPr>
              <a:t>ng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CC"/>
            </a:gs>
            <a:gs pos="100000">
              <a:srgbClr val="1C49D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Arial" charset="0"/>
              </a:rPr>
              <a:t>Đá vôi dùng </a:t>
            </a:r>
            <a:r>
              <a:rPr lang="vi-VN" sz="3200">
                <a:latin typeface="Arial" charset="0"/>
              </a:rPr>
              <a:t>đ</a:t>
            </a:r>
            <a:r>
              <a:rPr lang="en-US" sz="3200">
                <a:latin typeface="Arial" charset="0"/>
              </a:rPr>
              <a:t>ể tạc t</a:t>
            </a:r>
            <a:r>
              <a:rPr lang="vi-VN" sz="3200">
                <a:latin typeface="Arial" charset="0"/>
              </a:rPr>
              <a:t>ư</a:t>
            </a:r>
            <a:r>
              <a:rPr lang="en-US" sz="3200">
                <a:latin typeface="Arial" charset="0"/>
              </a:rPr>
              <a:t>ợng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/>
          <a:srcRect l="39429" t="43298" r="20000" b="19588"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CC"/>
            </a:gs>
            <a:gs pos="100000">
              <a:srgbClr val="1C49D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" name="AutoShape 30"/>
          <p:cNvSpPr>
            <a:spLocks noChangeArrowheads="1"/>
          </p:cNvSpPr>
          <p:nvPr/>
        </p:nvSpPr>
        <p:spPr bwMode="auto">
          <a:xfrm rot="-10519901">
            <a:off x="1217613" y="3717925"/>
            <a:ext cx="7620000" cy="2538413"/>
          </a:xfrm>
          <a:prstGeom prst="cloudCallout">
            <a:avLst>
              <a:gd name="adj1" fmla="val 51468"/>
              <a:gd name="adj2" fmla="val 89949"/>
            </a:avLst>
          </a:prstGeom>
          <a:solidFill>
            <a:srgbClr val="00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rot="10800000" anchor="ctr"/>
          <a:lstStyle/>
          <a:p>
            <a:pPr algn="ctr"/>
            <a:endParaRPr lang="en-US" sz="1800" i="0">
              <a:latin typeface="Arial" charset="0"/>
            </a:endParaRPr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2362200" y="4495800"/>
            <a:ext cx="525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990000"/>
                </a:solidFill>
                <a:latin typeface="Arial" charset="0"/>
              </a:rPr>
              <a:t>Kể tên một số vùng núi </a:t>
            </a:r>
            <a:r>
              <a:rPr lang="vi-VN" sz="3200">
                <a:solidFill>
                  <a:srgbClr val="990000"/>
                </a:solidFill>
                <a:latin typeface="Arial" charset="0"/>
              </a:rPr>
              <a:t>đ</a:t>
            </a:r>
            <a:r>
              <a:rPr lang="en-US" sz="3200">
                <a:solidFill>
                  <a:srgbClr val="990000"/>
                </a:solidFill>
                <a:latin typeface="Arial" charset="0"/>
              </a:rPr>
              <a:t>á vôi ở n</a:t>
            </a:r>
            <a:r>
              <a:rPr lang="vi-VN" sz="3200">
                <a:solidFill>
                  <a:srgbClr val="990000"/>
                </a:solidFill>
                <a:latin typeface="Arial" charset="0"/>
              </a:rPr>
              <a:t>ư</a:t>
            </a:r>
            <a:r>
              <a:rPr lang="en-US" sz="3200">
                <a:solidFill>
                  <a:srgbClr val="990000"/>
                </a:solidFill>
                <a:latin typeface="Arial" charset="0"/>
              </a:rPr>
              <a:t>ớc ta mà bạn biết.</a:t>
            </a:r>
          </a:p>
        </p:txBody>
      </p:sp>
      <p:pic>
        <p:nvPicPr>
          <p:cNvPr id="11297" name="Picture 33" descr="RECO0008"/>
          <p:cNvPicPr>
            <a:picLocks noChangeAspect="1" noChangeArrowheads="1"/>
          </p:cNvPicPr>
          <p:nvPr/>
        </p:nvPicPr>
        <p:blipFill>
          <a:blip r:embed="rId2"/>
          <a:srcRect l="47000" t="43333" r="42499" b="38667"/>
          <a:stretch>
            <a:fillRect/>
          </a:stretch>
        </p:blipFill>
        <p:spPr bwMode="auto">
          <a:xfrm>
            <a:off x="381000" y="1447800"/>
            <a:ext cx="9715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4" grpId="0" animBg="1"/>
      <p:bldP spid="1129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CC"/>
            </a:gs>
            <a:gs pos="100000">
              <a:srgbClr val="1C49D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5943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Arial" charset="0"/>
              </a:rPr>
              <a:t>Đá vôi dùng </a:t>
            </a:r>
            <a:r>
              <a:rPr lang="vi-VN" sz="3200">
                <a:latin typeface="Arial" charset="0"/>
              </a:rPr>
              <a:t>đ</a:t>
            </a:r>
            <a:r>
              <a:rPr lang="en-US" sz="3200">
                <a:latin typeface="Arial" charset="0"/>
              </a:rPr>
              <a:t>ể làm bia</a:t>
            </a:r>
          </a:p>
        </p:txBody>
      </p:sp>
      <p:pic>
        <p:nvPicPr>
          <p:cNvPr id="26627" name="Picture 4" descr="BIA TIEN SI O VAN MIE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0"/>
            <a:ext cx="533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CC"/>
            </a:gs>
            <a:gs pos="100000">
              <a:srgbClr val="1C49D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5943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Arial" charset="0"/>
              </a:rPr>
              <a:t>Đá vôi dùng </a:t>
            </a:r>
            <a:r>
              <a:rPr lang="vi-VN" sz="3200">
                <a:latin typeface="Arial" charset="0"/>
              </a:rPr>
              <a:t>đ</a:t>
            </a:r>
            <a:r>
              <a:rPr lang="en-US" sz="3200">
                <a:latin typeface="Arial" charset="0"/>
              </a:rPr>
              <a:t>ể kè bờ sông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400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CC"/>
            </a:gs>
            <a:gs pos="100000">
              <a:srgbClr val="1C49D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8"/>
          <p:cNvSpPr txBox="1">
            <a:spLocks noChangeArrowheads="1"/>
          </p:cNvSpPr>
          <p:nvPr/>
        </p:nvSpPr>
        <p:spPr bwMode="auto">
          <a:xfrm>
            <a:off x="990600" y="3048000"/>
            <a:ext cx="723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Arial" charset="0"/>
            </a:endParaRPr>
          </a:p>
        </p:txBody>
      </p:sp>
      <p:sp>
        <p:nvSpPr>
          <p:cNvPr id="28675" name="Rectangle 9"/>
          <p:cNvSpPr>
            <a:spLocks noChangeArrowheads="1"/>
          </p:cNvSpPr>
          <p:nvPr/>
        </p:nvSpPr>
        <p:spPr bwMode="auto">
          <a:xfrm>
            <a:off x="685800" y="2209800"/>
            <a:ext cx="84582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Arial" charset="0"/>
              </a:rPr>
              <a:t>Đá vôi không cứng lắm. D</a:t>
            </a:r>
            <a:r>
              <a:rPr lang="vi-VN" sz="2800">
                <a:solidFill>
                  <a:srgbClr val="FFFF00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FFFF00"/>
                </a:solidFill>
                <a:latin typeface="Arial" charset="0"/>
              </a:rPr>
              <a:t>ới tác dụng của a- xít </a:t>
            </a:r>
          </a:p>
          <a:p>
            <a:r>
              <a:rPr lang="en-US" sz="2800">
                <a:solidFill>
                  <a:srgbClr val="FFFF00"/>
                </a:solidFill>
                <a:latin typeface="Arial" charset="0"/>
              </a:rPr>
              <a:t>thì </a:t>
            </a:r>
            <a:r>
              <a:rPr lang="vi-VN" sz="2800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FFFF00"/>
                </a:solidFill>
                <a:latin typeface="Arial" charset="0"/>
              </a:rPr>
              <a:t>á vôi sủi bọt.</a:t>
            </a:r>
          </a:p>
          <a:p>
            <a:r>
              <a:rPr lang="en-US" sz="2800">
                <a:solidFill>
                  <a:srgbClr val="FFFF00"/>
                </a:solidFill>
                <a:latin typeface="Arial" charset="0"/>
              </a:rPr>
              <a:t>Đá vôi </a:t>
            </a:r>
            <a:r>
              <a:rPr lang="vi-VN" sz="2800">
                <a:solidFill>
                  <a:srgbClr val="FFFF00"/>
                </a:solidFill>
                <a:latin typeface="Arial" charset="0"/>
              </a:rPr>
              <a:t>đư</a:t>
            </a:r>
            <a:r>
              <a:rPr lang="en-US" sz="2800">
                <a:solidFill>
                  <a:srgbClr val="FFFF00"/>
                </a:solidFill>
                <a:latin typeface="Arial" charset="0"/>
              </a:rPr>
              <a:t>ợc dùng </a:t>
            </a:r>
            <a:r>
              <a:rPr lang="vi-VN" sz="2800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FFFF00"/>
                </a:solidFill>
                <a:latin typeface="Arial" charset="0"/>
              </a:rPr>
              <a:t>ể lát </a:t>
            </a:r>
            <a:r>
              <a:rPr lang="vi-VN" sz="2800">
                <a:solidFill>
                  <a:srgbClr val="FFFF00"/>
                </a:solidFill>
                <a:latin typeface="Arial" charset="0"/>
              </a:rPr>
              <a:t>đư</a:t>
            </a:r>
            <a:r>
              <a:rPr lang="en-US" sz="2800">
                <a:solidFill>
                  <a:srgbClr val="FFFF00"/>
                </a:solidFill>
                <a:latin typeface="Arial" charset="0"/>
              </a:rPr>
              <a:t>ờng, xây nhà, nung vôi, sản xuất xi m</a:t>
            </a:r>
            <a:r>
              <a:rPr lang="vi-VN" sz="2800">
                <a:solidFill>
                  <a:srgbClr val="FFFF00"/>
                </a:solidFill>
                <a:latin typeface="Arial" charset="0"/>
              </a:rPr>
              <a:t>ă</a:t>
            </a:r>
            <a:r>
              <a:rPr lang="en-US" sz="2800">
                <a:solidFill>
                  <a:srgbClr val="FFFF00"/>
                </a:solidFill>
                <a:latin typeface="Arial" charset="0"/>
              </a:rPr>
              <a:t>ng, tạc t</a:t>
            </a:r>
            <a:r>
              <a:rPr lang="vi-VN" sz="2800">
                <a:solidFill>
                  <a:srgbClr val="FFFF00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FFFF00"/>
                </a:solidFill>
                <a:latin typeface="Arial" charset="0"/>
              </a:rPr>
              <a:t>ợng, làm phấn viết,...</a:t>
            </a:r>
          </a:p>
          <a:p>
            <a:endParaRPr lang="en-US" sz="2800">
              <a:solidFill>
                <a:srgbClr val="FFFF00"/>
              </a:solidFill>
              <a:latin typeface="Arial" charset="0"/>
            </a:endParaRPr>
          </a:p>
          <a:p>
            <a:endParaRPr lang="en-US" sz="2800">
              <a:latin typeface="Arial" charset="0"/>
            </a:endParaRPr>
          </a:p>
        </p:txBody>
      </p:sp>
      <p:pic>
        <p:nvPicPr>
          <p:cNvPr id="28676" name="Picture 10" descr="RECO0010"/>
          <p:cNvPicPr>
            <a:picLocks noChangeAspect="1" noChangeArrowheads="1"/>
          </p:cNvPicPr>
          <p:nvPr/>
        </p:nvPicPr>
        <p:blipFill>
          <a:blip r:embed="rId2"/>
          <a:srcRect l="39500" t="45218" r="49998" b="35323"/>
          <a:stretch>
            <a:fillRect/>
          </a:stretch>
        </p:blipFill>
        <p:spPr bwMode="auto">
          <a:xfrm>
            <a:off x="114300" y="2209800"/>
            <a:ext cx="5064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CC"/>
            </a:gs>
            <a:gs pos="100000">
              <a:srgbClr val="1C49D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VIETNAM"/>
          <p:cNvPicPr>
            <a:picLocks noChangeAspect="1" noChangeArrowheads="1"/>
          </p:cNvPicPr>
          <p:nvPr/>
        </p:nvPicPr>
        <p:blipFill>
          <a:blip r:embed="rId2"/>
          <a:srcRect l="24940" r="24043"/>
          <a:stretch>
            <a:fillRect/>
          </a:stretch>
        </p:blipFill>
        <p:spPr bwMode="auto">
          <a:xfrm>
            <a:off x="2667000" y="457200"/>
            <a:ext cx="4343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9"/>
          <p:cNvSpPr txBox="1">
            <a:spLocks noChangeArrowheads="1"/>
          </p:cNvSpPr>
          <p:nvPr/>
        </p:nvSpPr>
        <p:spPr bwMode="auto">
          <a:xfrm>
            <a:off x="5219700" y="1943100"/>
            <a:ext cx="236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990000"/>
                </a:solidFill>
                <a:latin typeface="Arial" charset="0"/>
                <a:hlinkClick r:id="rId3" action="ppaction://hlinkpres?slideindex=1&amp;slidetitle="/>
              </a:rPr>
              <a:t>.</a:t>
            </a:r>
            <a:r>
              <a:rPr lang="en-US" sz="1400" b="1" i="0">
                <a:solidFill>
                  <a:srgbClr val="0000FF"/>
                </a:solidFill>
                <a:latin typeface="Arial" charset="0"/>
              </a:rPr>
              <a:t>Quảng Ninh</a:t>
            </a:r>
          </a:p>
        </p:txBody>
      </p:sp>
      <p:sp>
        <p:nvSpPr>
          <p:cNvPr id="11268" name="Text Box 11"/>
          <p:cNvSpPr txBox="1">
            <a:spLocks noChangeArrowheads="1"/>
          </p:cNvSpPr>
          <p:nvPr/>
        </p:nvSpPr>
        <p:spPr bwMode="auto">
          <a:xfrm>
            <a:off x="3810000" y="2209800"/>
            <a:ext cx="2362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0">
                <a:solidFill>
                  <a:srgbClr val="990000"/>
                </a:solidFill>
                <a:latin typeface="Arial" charset="0"/>
              </a:rPr>
              <a:t>Hà Tây </a:t>
            </a:r>
            <a:r>
              <a:rPr lang="en-US" sz="1600" b="1" i="0">
                <a:solidFill>
                  <a:srgbClr val="990000"/>
                </a:solidFill>
                <a:latin typeface="Arial" charset="0"/>
                <a:hlinkClick r:id="rId4" action="ppaction://hlinkpres?slideindex=1&amp;slidetitle="/>
              </a:rPr>
              <a:t>.</a:t>
            </a:r>
            <a:endParaRPr lang="en-US" sz="800" b="1" i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11269" name="Text Box 12"/>
          <p:cNvSpPr txBox="1">
            <a:spLocks noChangeArrowheads="1"/>
          </p:cNvSpPr>
          <p:nvPr/>
        </p:nvSpPr>
        <p:spPr bwMode="auto">
          <a:xfrm>
            <a:off x="5048250" y="1695450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>
                <a:latin typeface="Arial" charset="0"/>
                <a:hlinkClick r:id="rId5" action="ppaction://hlinkpres?slideindex=1&amp;slidetitle="/>
              </a:rPr>
              <a:t>.</a:t>
            </a:r>
            <a:endParaRPr lang="en-US" sz="2800" b="1" i="0">
              <a:latin typeface="Arial" charset="0"/>
            </a:endParaRPr>
          </a:p>
        </p:txBody>
      </p:sp>
      <p:sp>
        <p:nvSpPr>
          <p:cNvPr id="11270" name="Text Box 14"/>
          <p:cNvSpPr txBox="1">
            <a:spLocks noChangeArrowheads="1"/>
          </p:cNvSpPr>
          <p:nvPr/>
        </p:nvSpPr>
        <p:spPr bwMode="auto">
          <a:xfrm>
            <a:off x="4724400" y="2163763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  <a:hlinkClick r:id="rId6" action="ppaction://hlinkpres?slideindex=1&amp;slidetitle="/>
              </a:rPr>
              <a:t>.</a:t>
            </a:r>
            <a:endParaRPr lang="en-US" sz="2800">
              <a:latin typeface="Arial" charset="0"/>
            </a:endParaRPr>
          </a:p>
        </p:txBody>
      </p:sp>
      <p:sp>
        <p:nvSpPr>
          <p:cNvPr id="11271" name="Text Box 17"/>
          <p:cNvSpPr txBox="1">
            <a:spLocks noChangeArrowheads="1"/>
          </p:cNvSpPr>
          <p:nvPr/>
        </p:nvSpPr>
        <p:spPr bwMode="auto">
          <a:xfrm>
            <a:off x="4800600" y="3078163"/>
            <a:ext cx="236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990000"/>
                </a:solidFill>
                <a:latin typeface="Arial" charset="0"/>
                <a:hlinkClick r:id="rId7" action="ppaction://hlinkpres?slideindex=1&amp;slidetitle="/>
              </a:rPr>
              <a:t>.</a:t>
            </a:r>
            <a:r>
              <a:rPr lang="en-US" sz="1400" b="1" i="0">
                <a:solidFill>
                  <a:srgbClr val="0000FF"/>
                </a:solidFill>
                <a:latin typeface="Arial" charset="0"/>
              </a:rPr>
              <a:t>Quảng Bình</a:t>
            </a:r>
          </a:p>
        </p:txBody>
      </p:sp>
      <p:sp>
        <p:nvSpPr>
          <p:cNvPr id="11272" name="Text Box 19"/>
          <p:cNvSpPr txBox="1">
            <a:spLocks noChangeArrowheads="1"/>
          </p:cNvSpPr>
          <p:nvPr/>
        </p:nvSpPr>
        <p:spPr bwMode="auto">
          <a:xfrm>
            <a:off x="5638800" y="3771900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  <a:hlinkClick r:id="rId8" action="ppaction://hlinkpres?slideindex=1&amp;slidetitle="/>
              </a:rPr>
              <a:t>.</a:t>
            </a:r>
            <a:endParaRPr lang="en-US" sz="2800">
              <a:latin typeface="Arial" charset="0"/>
            </a:endParaRPr>
          </a:p>
        </p:txBody>
      </p:sp>
      <p:sp>
        <p:nvSpPr>
          <p:cNvPr id="11273" name="Text Box 20"/>
          <p:cNvSpPr txBox="1">
            <a:spLocks noChangeArrowheads="1"/>
          </p:cNvSpPr>
          <p:nvPr/>
        </p:nvSpPr>
        <p:spPr bwMode="auto">
          <a:xfrm>
            <a:off x="2705100" y="5811838"/>
            <a:ext cx="3352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0">
                <a:solidFill>
                  <a:srgbClr val="990000"/>
                </a:solidFill>
                <a:latin typeface="Arial" charset="0"/>
              </a:rPr>
              <a:t>      Hà Tiên      </a:t>
            </a:r>
            <a:r>
              <a:rPr lang="en-US" sz="2400" b="1" i="0">
                <a:solidFill>
                  <a:srgbClr val="990000"/>
                </a:solidFill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1600" b="1" i="0">
                <a:solidFill>
                  <a:srgbClr val="990000"/>
                </a:solidFill>
                <a:latin typeface="Arial" charset="0"/>
              </a:rPr>
              <a:t>( </a:t>
            </a:r>
            <a:endParaRPr lang="en-US" sz="1600" b="1" i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1274" name="Text Box 21"/>
          <p:cNvSpPr txBox="1">
            <a:spLocks noChangeArrowheads="1"/>
          </p:cNvSpPr>
          <p:nvPr/>
        </p:nvSpPr>
        <p:spPr bwMode="auto">
          <a:xfrm>
            <a:off x="2819400" y="6134100"/>
            <a:ext cx="2514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0">
                <a:solidFill>
                  <a:srgbClr val="990000"/>
                </a:solidFill>
                <a:latin typeface="Arial" charset="0"/>
              </a:rPr>
              <a:t>( Kiên Giang)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CC"/>
            </a:gs>
            <a:gs pos="100000">
              <a:srgbClr val="1C49D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0" y="63388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0">
                <a:latin typeface="Arial" charset="0"/>
              </a:rPr>
              <a:t>Động Phong Nha (Quảng Bình)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/>
          <a:srcRect l="39000" t="10667" r="25500" b="57333"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CO0004"/>
          <p:cNvPicPr>
            <a:picLocks noChangeAspect="1" noChangeArrowheads="1"/>
          </p:cNvPicPr>
          <p:nvPr/>
        </p:nvPicPr>
        <p:blipFill>
          <a:blip r:embed="rId2"/>
          <a:srcRect l="20000" t="25333" r="22501" b="24001"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640080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066800" y="6278563"/>
            <a:ext cx="8072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0">
                <a:latin typeface="Arial" charset="0"/>
              </a:rPr>
              <a:t>Động Thiên Cung ( Hạ Long – Quảng Ninh)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CC"/>
            </a:gs>
            <a:gs pos="100000">
              <a:srgbClr val="1C49D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8"/>
          <p:cNvSpPr txBox="1">
            <a:spLocks noChangeArrowheads="1"/>
          </p:cNvSpPr>
          <p:nvPr/>
        </p:nvSpPr>
        <p:spPr bwMode="auto">
          <a:xfrm>
            <a:off x="990600" y="990600"/>
            <a:ext cx="78486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>
                <a:latin typeface="Arial" charset="0"/>
              </a:rPr>
              <a:t>* N</a:t>
            </a:r>
            <a:r>
              <a:rPr lang="vi-VN" sz="3200">
                <a:latin typeface="Arial" charset="0"/>
              </a:rPr>
              <a:t>ư</a:t>
            </a:r>
            <a:r>
              <a:rPr lang="en-US" sz="3200">
                <a:latin typeface="Arial" charset="0"/>
              </a:rPr>
              <a:t>ớc ta có nhiều vùng núi </a:t>
            </a:r>
            <a:r>
              <a:rPr lang="vi-VN" sz="3200">
                <a:latin typeface="Arial" charset="0"/>
              </a:rPr>
              <a:t>đ</a:t>
            </a:r>
            <a:r>
              <a:rPr lang="en-US" sz="3200">
                <a:latin typeface="Arial" charset="0"/>
              </a:rPr>
              <a:t>á vôi với những hang </a:t>
            </a:r>
            <a:r>
              <a:rPr lang="vi-VN" sz="3200">
                <a:latin typeface="Arial" charset="0"/>
              </a:rPr>
              <a:t>đ</a:t>
            </a:r>
            <a:r>
              <a:rPr lang="en-US" sz="3200">
                <a:latin typeface="Arial" charset="0"/>
              </a:rPr>
              <a:t>ộng nổi tiếng nh</a:t>
            </a:r>
            <a:r>
              <a:rPr lang="vi-VN" sz="3200">
                <a:latin typeface="Arial" charset="0"/>
              </a:rPr>
              <a:t>ư</a:t>
            </a:r>
            <a:r>
              <a:rPr lang="en-US" sz="3200">
                <a:latin typeface="Arial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n-US" sz="3200">
                <a:latin typeface="Arial" charset="0"/>
              </a:rPr>
              <a:t>H</a:t>
            </a:r>
            <a:r>
              <a:rPr lang="vi-VN" sz="3200">
                <a:latin typeface="Arial" charset="0"/>
              </a:rPr>
              <a:t>ươ</a:t>
            </a:r>
            <a:r>
              <a:rPr lang="en-US" sz="3200">
                <a:latin typeface="Arial" charset="0"/>
              </a:rPr>
              <a:t>ng Tích (Hà Tây), Bích Động (Ninh Bình), Phong Nha (Quảng Bình) và các hang </a:t>
            </a:r>
            <a:r>
              <a:rPr lang="vi-VN" sz="3200">
                <a:latin typeface="Arial" charset="0"/>
              </a:rPr>
              <a:t>đ</a:t>
            </a:r>
            <a:r>
              <a:rPr lang="en-US" sz="3200">
                <a:latin typeface="Arial" charset="0"/>
              </a:rPr>
              <a:t>ộng khác ở Vịnh Hạ Long (Quảng Ninh), Ngũ Hành S</a:t>
            </a:r>
            <a:r>
              <a:rPr lang="vi-VN" sz="3200">
                <a:latin typeface="Arial" charset="0"/>
              </a:rPr>
              <a:t>ơ</a:t>
            </a:r>
            <a:r>
              <a:rPr lang="en-US" sz="3200">
                <a:latin typeface="Arial" charset="0"/>
              </a:rPr>
              <a:t>n (Đà Nẵng), Hà Tiên (Kiên Giang),...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457200" y="2743200"/>
            <a:ext cx="8305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>
                <a:latin typeface="Arial" charset="0"/>
              </a:rPr>
              <a:t>Bạn hãy cọ xát một hòn </a:t>
            </a:r>
            <a:r>
              <a:rPr lang="vi-VN" sz="2800" b="1" i="0">
                <a:latin typeface="Arial" charset="0"/>
              </a:rPr>
              <a:t>đ</a:t>
            </a:r>
            <a:r>
              <a:rPr lang="en-US" sz="2800" b="1" i="0">
                <a:latin typeface="Arial" charset="0"/>
              </a:rPr>
              <a:t>á vôi vào một hòn </a:t>
            </a:r>
            <a:r>
              <a:rPr lang="vi-VN" sz="2800" b="1" i="0">
                <a:latin typeface="Arial" charset="0"/>
              </a:rPr>
              <a:t>đ</a:t>
            </a:r>
            <a:r>
              <a:rPr lang="en-US" sz="2800" b="1" i="0">
                <a:latin typeface="Arial" charset="0"/>
              </a:rPr>
              <a:t>á cuội, quan sát chỗ cọ xát trên hai hòn </a:t>
            </a:r>
            <a:r>
              <a:rPr lang="vi-VN" sz="2800" b="1" i="0">
                <a:latin typeface="Arial" charset="0"/>
              </a:rPr>
              <a:t>đ</a:t>
            </a:r>
            <a:r>
              <a:rPr lang="en-US" sz="2800" b="1" i="0">
                <a:latin typeface="Arial" charset="0"/>
              </a:rPr>
              <a:t>á. Bạn có nhận xét gì về tính cứng của </a:t>
            </a:r>
            <a:r>
              <a:rPr lang="vi-VN" sz="2800" b="1" i="0">
                <a:latin typeface="Arial" charset="0"/>
              </a:rPr>
              <a:t>đ</a:t>
            </a:r>
            <a:r>
              <a:rPr lang="en-US" sz="2800" b="1" i="0">
                <a:latin typeface="Arial" charset="0"/>
              </a:rPr>
              <a:t>á vôi so với </a:t>
            </a:r>
            <a:r>
              <a:rPr lang="vi-VN" sz="2800" b="1" i="0">
                <a:latin typeface="Arial" charset="0"/>
              </a:rPr>
              <a:t>đ</a:t>
            </a:r>
            <a:r>
              <a:rPr lang="en-US" sz="2800" b="1" i="0">
                <a:latin typeface="Arial" charset="0"/>
              </a:rPr>
              <a:t>á cuội ?</a:t>
            </a:r>
          </a:p>
        </p:txBody>
      </p:sp>
      <p:pic>
        <p:nvPicPr>
          <p:cNvPr id="15363" name="Picture 9" descr="RECO0009"/>
          <p:cNvPicPr>
            <a:picLocks noChangeAspect="1" noChangeArrowheads="1"/>
          </p:cNvPicPr>
          <p:nvPr/>
        </p:nvPicPr>
        <p:blipFill>
          <a:blip r:embed="rId2"/>
          <a:srcRect l="45000" t="56000" r="45500" b="32001"/>
          <a:stretch>
            <a:fillRect/>
          </a:stretch>
        </p:blipFill>
        <p:spPr bwMode="auto">
          <a:xfrm>
            <a:off x="609600" y="304800"/>
            <a:ext cx="129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2514600" y="685800"/>
            <a:ext cx="4343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i="0">
                <a:solidFill>
                  <a:srgbClr val="FFFF00"/>
                </a:solidFill>
                <a:latin typeface="Arial" charset="0"/>
              </a:rPr>
              <a:t>Thí nghiệm 1: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895600" y="55626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b="1">
              <a:latin typeface="Arial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81000" y="2057400"/>
            <a:ext cx="647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57200" y="762000"/>
            <a:ext cx="7696200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Arial" charset="0"/>
              </a:rPr>
              <a:t>Khi cọ xát một hòn </a:t>
            </a:r>
            <a:r>
              <a:rPr lang="vi-VN" sz="3600">
                <a:latin typeface="Arial" charset="0"/>
              </a:rPr>
              <a:t>đ</a:t>
            </a:r>
            <a:r>
              <a:rPr lang="en-US" sz="3600">
                <a:latin typeface="Arial" charset="0"/>
              </a:rPr>
              <a:t>á vôi vào một hòn </a:t>
            </a:r>
            <a:r>
              <a:rPr lang="vi-VN" sz="3600">
                <a:latin typeface="Arial" charset="0"/>
              </a:rPr>
              <a:t>đ</a:t>
            </a:r>
            <a:r>
              <a:rPr lang="en-US" sz="3600">
                <a:latin typeface="Arial" charset="0"/>
              </a:rPr>
              <a:t>á cuội ta thấy 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600">
                <a:latin typeface="Arial" charset="0"/>
              </a:rPr>
              <a:t>Trên mặt </a:t>
            </a:r>
            <a:r>
              <a:rPr lang="vi-VN" sz="3600">
                <a:latin typeface="Arial" charset="0"/>
              </a:rPr>
              <a:t>đ</a:t>
            </a:r>
            <a:r>
              <a:rPr lang="en-US" sz="3600">
                <a:latin typeface="Arial" charset="0"/>
              </a:rPr>
              <a:t>á vôi, chỗ cọ xát vào </a:t>
            </a:r>
            <a:r>
              <a:rPr lang="vi-VN" sz="3600">
                <a:latin typeface="Arial" charset="0"/>
              </a:rPr>
              <a:t>đ</a:t>
            </a:r>
            <a:r>
              <a:rPr lang="en-US" sz="3600">
                <a:latin typeface="Arial" charset="0"/>
              </a:rPr>
              <a:t>á cuội bị mài mòn.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600">
                <a:latin typeface="Arial" charset="0"/>
              </a:rPr>
              <a:t>Trên mặt </a:t>
            </a:r>
            <a:r>
              <a:rPr lang="vi-VN" sz="3600">
                <a:latin typeface="Arial" charset="0"/>
              </a:rPr>
              <a:t>đ</a:t>
            </a:r>
            <a:r>
              <a:rPr lang="en-US" sz="3600">
                <a:latin typeface="Arial" charset="0"/>
              </a:rPr>
              <a:t>á cuội, chỗ cọ xát vào </a:t>
            </a:r>
            <a:r>
              <a:rPr lang="vi-VN" sz="3600">
                <a:latin typeface="Arial" charset="0"/>
              </a:rPr>
              <a:t>đ</a:t>
            </a:r>
            <a:r>
              <a:rPr lang="en-US" sz="3600">
                <a:latin typeface="Arial" charset="0"/>
              </a:rPr>
              <a:t>á vôi có màu trắng do </a:t>
            </a:r>
            <a:r>
              <a:rPr lang="vi-VN" sz="3600">
                <a:latin typeface="Arial" charset="0"/>
              </a:rPr>
              <a:t>đ</a:t>
            </a:r>
            <a:r>
              <a:rPr lang="en-US" sz="3600">
                <a:latin typeface="Arial" charset="0"/>
              </a:rPr>
              <a:t>á vôi vụn ra dính vào.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US" sz="36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3200">
              <a:latin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CC"/>
            </a:gs>
            <a:gs pos="100000">
              <a:srgbClr val="1C49D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2895600" y="55626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b="1">
              <a:latin typeface="Arial" charset="0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/>
          </p:nvPr>
        </p:nvGraphicFramePr>
        <p:xfrm>
          <a:off x="5967413" y="812800"/>
          <a:ext cx="2644775" cy="2446338"/>
        </p:xfrm>
        <a:graphic>
          <a:graphicData uri="http://schemas.openxmlformats.org/presentationml/2006/ole">
            <p:oleObj spid="_x0000_s1026" name="Clip" r:id="rId3" imgW="2744709" imgH="2507810" progId="MS_ClipArt_Gallery.2">
              <p:embed/>
            </p:oleObj>
          </a:graphicData>
        </a:graphic>
      </p:graphicFrame>
      <p:sp>
        <p:nvSpPr>
          <p:cNvPr id="164868" name="AutoShape 4"/>
          <p:cNvSpPr>
            <a:spLocks noChangeArrowheads="1"/>
          </p:cNvSpPr>
          <p:nvPr/>
        </p:nvSpPr>
        <p:spPr bwMode="auto">
          <a:xfrm rot="-10518976">
            <a:off x="0" y="3124200"/>
            <a:ext cx="7618413" cy="2551113"/>
          </a:xfrm>
          <a:prstGeom prst="cloudCallout">
            <a:avLst>
              <a:gd name="adj1" fmla="val -28014"/>
              <a:gd name="adj2" fmla="val 82116"/>
            </a:avLst>
          </a:prstGeom>
          <a:solidFill>
            <a:srgbClr val="FF66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rot="10800000" anchor="ctr"/>
          <a:lstStyle/>
          <a:p>
            <a:pPr algn="ctr"/>
            <a:endParaRPr lang="en-US" sz="1800" i="0">
              <a:latin typeface="Arial" charset="0"/>
            </a:endParaRP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1143000" y="4038600"/>
            <a:ext cx="5486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  <a:latin typeface="Arial" charset="0"/>
              </a:rPr>
              <a:t>Đá vôi không cứng lắm.</a:t>
            </a:r>
          </a:p>
        </p:txBody>
      </p:sp>
      <p:pic>
        <p:nvPicPr>
          <p:cNvPr id="1031" name="Picture 6" descr="RECO0010"/>
          <p:cNvPicPr>
            <a:picLocks noChangeAspect="1" noChangeArrowheads="1"/>
          </p:cNvPicPr>
          <p:nvPr/>
        </p:nvPicPr>
        <p:blipFill>
          <a:blip r:embed="rId4"/>
          <a:srcRect l="39500" t="45218" r="49998" b="35323"/>
          <a:stretch>
            <a:fillRect/>
          </a:stretch>
        </p:blipFill>
        <p:spPr bwMode="auto">
          <a:xfrm>
            <a:off x="5562600" y="914400"/>
            <a:ext cx="5064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8" grpId="0" animBg="1"/>
    </p:bldLst>
  </p:timing>
</p:sld>
</file>

<file path=ppt/theme/theme1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1526</TotalTime>
  <Words>658</Words>
  <Application>Microsoft Office PowerPoint</Application>
  <PresentationFormat>On-screen Show (4:3)</PresentationFormat>
  <Paragraphs>48</Paragraphs>
  <Slides>22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.VnTime</vt:lpstr>
      <vt:lpstr>Arial</vt:lpstr>
      <vt:lpstr>Arial Black</vt:lpstr>
      <vt:lpstr>Times New Roman</vt:lpstr>
      <vt:lpstr>Tahoma</vt:lpstr>
      <vt:lpstr>Wingdings</vt:lpstr>
      <vt:lpstr>Garamond</vt:lpstr>
      <vt:lpstr>Fireworks</vt:lpstr>
      <vt:lpstr>Ocean</vt:lpstr>
      <vt:lpstr>Stream</vt:lpstr>
      <vt:lpstr>Microsoft Clip Gallery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LTV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Tieu Hoc Hung Thai</dc:creator>
  <cp:lastModifiedBy>CSTeam</cp:lastModifiedBy>
  <cp:revision>67</cp:revision>
  <dcterms:created xsi:type="dcterms:W3CDTF">2005-09-20T04:21:36Z</dcterms:created>
  <dcterms:modified xsi:type="dcterms:W3CDTF">2016-06-30T02:35:28Z</dcterms:modified>
</cp:coreProperties>
</file>